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9.jpg" ContentType="image/jpeg"/>
  <Override PartName="/ppt/media/image60.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1.jpg" ContentType="image/jpeg"/>
  <Override PartName="/ppt/media/image88.jpg" ContentType="image/jpeg"/>
  <Override PartName="/ppt/media/image91.jpg" ContentType="image/jpeg"/>
  <Override PartName="/ppt/media/image92.jpg" ContentType="image/jpeg"/>
  <Override PartName="/ppt/notesSlides/notesSlide7.xml" ContentType="application/vnd.openxmlformats-officedocument.presentationml.notesSlide+xml"/>
  <Override PartName="/ppt/media/image103.jpg" ContentType="image/jpeg"/>
  <Override PartName="/ppt/notesSlides/notesSlide8.xml" ContentType="application/vnd.openxmlformats-officedocument.presentationml.notesSlide+xml"/>
  <Override PartName="/ppt/media/image119.jpg" ContentType="image/jpeg"/>
  <Override PartName="/ppt/notesSlides/notesSlide9.xml" ContentType="application/vnd.openxmlformats-officedocument.presentationml.notesSlide+xml"/>
  <Override PartName="/ppt/media/image120.jpg" ContentType="image/jpeg"/>
  <Override PartName="/ppt/media/image121.jpg" ContentType="image/jpeg"/>
  <Override PartName="/ppt/media/image122.jpg" ContentType="image/jpeg"/>
  <Override PartName="/ppt/media/image123.jpg" ContentType="image/jpeg"/>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7"/>
  </p:notesMasterIdLst>
  <p:handoutMasterIdLst>
    <p:handoutMasterId r:id="rId168"/>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25" r:id="rId32"/>
    <p:sldId id="611" r:id="rId33"/>
    <p:sldId id="612" r:id="rId34"/>
    <p:sldId id="613" r:id="rId35"/>
    <p:sldId id="614" r:id="rId36"/>
    <p:sldId id="516" r:id="rId37"/>
    <p:sldId id="519" r:id="rId38"/>
    <p:sldId id="539" r:id="rId39"/>
    <p:sldId id="521" r:id="rId40"/>
    <p:sldId id="540" r:id="rId41"/>
    <p:sldId id="522" r:id="rId42"/>
    <p:sldId id="525" r:id="rId43"/>
    <p:sldId id="517" r:id="rId44"/>
    <p:sldId id="523" r:id="rId45"/>
    <p:sldId id="524" r:id="rId46"/>
    <p:sldId id="528" r:id="rId47"/>
    <p:sldId id="526" r:id="rId48"/>
    <p:sldId id="529" r:id="rId49"/>
    <p:sldId id="531" r:id="rId50"/>
    <p:sldId id="532" r:id="rId51"/>
    <p:sldId id="533" r:id="rId52"/>
    <p:sldId id="615" r:id="rId53"/>
    <p:sldId id="534" r:id="rId54"/>
    <p:sldId id="530" r:id="rId55"/>
    <p:sldId id="535" r:id="rId56"/>
    <p:sldId id="536" r:id="rId57"/>
    <p:sldId id="537" r:id="rId58"/>
    <p:sldId id="538" r:id="rId59"/>
    <p:sldId id="623" r:id="rId60"/>
    <p:sldId id="766" r:id="rId61"/>
    <p:sldId id="768" r:id="rId62"/>
    <p:sldId id="767" r:id="rId63"/>
    <p:sldId id="769" r:id="rId64"/>
    <p:sldId id="771" r:id="rId65"/>
    <p:sldId id="770" r:id="rId66"/>
    <p:sldId id="772" r:id="rId67"/>
    <p:sldId id="773" r:id="rId68"/>
    <p:sldId id="774" r:id="rId69"/>
    <p:sldId id="542" r:id="rId70"/>
    <p:sldId id="616" r:id="rId71"/>
    <p:sldId id="543" r:id="rId72"/>
    <p:sldId id="624" r:id="rId73"/>
    <p:sldId id="541" r:id="rId74"/>
    <p:sldId id="596" r:id="rId75"/>
    <p:sldId id="597" r:id="rId76"/>
    <p:sldId id="598" r:id="rId77"/>
    <p:sldId id="601" r:id="rId78"/>
    <p:sldId id="602" r:id="rId79"/>
    <p:sldId id="603" r:id="rId80"/>
    <p:sldId id="604" r:id="rId81"/>
    <p:sldId id="605" r:id="rId82"/>
    <p:sldId id="606" r:id="rId83"/>
    <p:sldId id="544" r:id="rId84"/>
    <p:sldId id="545" r:id="rId85"/>
    <p:sldId id="548" r:id="rId86"/>
    <p:sldId id="546" r:id="rId87"/>
    <p:sldId id="550" r:id="rId88"/>
    <p:sldId id="551" r:id="rId89"/>
    <p:sldId id="552" r:id="rId90"/>
    <p:sldId id="553" r:id="rId91"/>
    <p:sldId id="554" r:id="rId92"/>
    <p:sldId id="556" r:id="rId93"/>
    <p:sldId id="557" r:id="rId94"/>
    <p:sldId id="555" r:id="rId95"/>
    <p:sldId id="558" r:id="rId96"/>
    <p:sldId id="560" r:id="rId97"/>
    <p:sldId id="561" r:id="rId98"/>
    <p:sldId id="562" r:id="rId99"/>
    <p:sldId id="563" r:id="rId100"/>
    <p:sldId id="565" r:id="rId101"/>
    <p:sldId id="567" r:id="rId102"/>
    <p:sldId id="568" r:id="rId103"/>
    <p:sldId id="569" r:id="rId104"/>
    <p:sldId id="570" r:id="rId105"/>
    <p:sldId id="571" r:id="rId106"/>
    <p:sldId id="572" r:id="rId107"/>
    <p:sldId id="573" r:id="rId108"/>
    <p:sldId id="574" r:id="rId109"/>
    <p:sldId id="575" r:id="rId110"/>
    <p:sldId id="576" r:id="rId111"/>
    <p:sldId id="577" r:id="rId112"/>
    <p:sldId id="578" r:id="rId113"/>
    <p:sldId id="580" r:id="rId114"/>
    <p:sldId id="579" r:id="rId115"/>
    <p:sldId id="582" r:id="rId116"/>
    <p:sldId id="583" r:id="rId117"/>
    <p:sldId id="584" r:id="rId118"/>
    <p:sldId id="585" r:id="rId119"/>
    <p:sldId id="349" r:id="rId120"/>
    <p:sldId id="350" r:id="rId121"/>
    <p:sldId id="351" r:id="rId122"/>
    <p:sldId id="352" r:id="rId123"/>
    <p:sldId id="353" r:id="rId124"/>
    <p:sldId id="587" r:id="rId125"/>
    <p:sldId id="354" r:id="rId126"/>
    <p:sldId id="356" r:id="rId127"/>
    <p:sldId id="357" r:id="rId128"/>
    <p:sldId id="360" r:id="rId129"/>
    <p:sldId id="361" r:id="rId130"/>
    <p:sldId id="588" r:id="rId131"/>
    <p:sldId id="592" r:id="rId132"/>
    <p:sldId id="589" r:id="rId133"/>
    <p:sldId id="590" r:id="rId134"/>
    <p:sldId id="591" r:id="rId135"/>
    <p:sldId id="594" r:id="rId136"/>
    <p:sldId id="595" r:id="rId137"/>
    <p:sldId id="483" r:id="rId138"/>
    <p:sldId id="265" r:id="rId139"/>
    <p:sldId id="266" r:id="rId140"/>
    <p:sldId id="267" r:id="rId141"/>
    <p:sldId id="268" r:id="rId142"/>
    <p:sldId id="269" r:id="rId143"/>
    <p:sldId id="270" r:id="rId144"/>
    <p:sldId id="271" r:id="rId145"/>
    <p:sldId id="272" r:id="rId146"/>
    <p:sldId id="273" r:id="rId147"/>
    <p:sldId id="274" r:id="rId148"/>
    <p:sldId id="275" r:id="rId149"/>
    <p:sldId id="276" r:id="rId150"/>
    <p:sldId id="311" r:id="rId151"/>
    <p:sldId id="307" r:id="rId152"/>
    <p:sldId id="308" r:id="rId153"/>
    <p:sldId id="617" r:id="rId154"/>
    <p:sldId id="362" r:id="rId155"/>
    <p:sldId id="363" r:id="rId156"/>
    <p:sldId id="599" r:id="rId157"/>
    <p:sldId id="364" r:id="rId158"/>
    <p:sldId id="608" r:id="rId159"/>
    <p:sldId id="609" r:id="rId160"/>
    <p:sldId id="626" r:id="rId161"/>
    <p:sldId id="610" r:id="rId162"/>
    <p:sldId id="618" r:id="rId163"/>
    <p:sldId id="620" r:id="rId164"/>
    <p:sldId id="622" r:id="rId165"/>
    <p:sldId id="621"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9E9E9-9C8D-443A-8710-F265BD50A39E}" v="2" dt="2020-04-09T14:23:39.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5" autoAdjust="0"/>
    <p:restoredTop sz="92112" autoAdjust="0"/>
  </p:normalViewPr>
  <p:slideViewPr>
    <p:cSldViewPr snapToGrid="0">
      <p:cViewPr varScale="1">
        <p:scale>
          <a:sx n="165" d="100"/>
          <a:sy n="165" d="100"/>
        </p:scale>
        <p:origin x="4128"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10/23/2020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162</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36</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83</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116</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148</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158</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10/23/2020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10/23/2020</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10/23/2020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60.png"/><Relationship Id="rId4" Type="http://schemas.openxmlformats.org/officeDocument/2006/relationships/image" Target="../media/image81.emf"/></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84.png"/><Relationship Id="rId4" Type="http://schemas.openxmlformats.org/officeDocument/2006/relationships/image" Target="../media/image83.emf"/></Relationships>
</file>

<file path=ppt/slides/_rels/slide103.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84.png"/><Relationship Id="rId4" Type="http://schemas.openxmlformats.org/officeDocument/2006/relationships/image" Target="../media/image85.emf"/></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103.jpg"/></Relationships>
</file>

<file path=ppt/slides/_rels/slide13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870.png"/></Relationships>
</file>

<file path=ppt/slides/_rels/slide13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157.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02.jpg"/><Relationship Id="rId7" Type="http://schemas.openxmlformats.org/officeDocument/2006/relationships/image" Target="../media/image115.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19.jpg"/><Relationship Id="rId5" Type="http://schemas.openxmlformats.org/officeDocument/2006/relationships/image" Target="../media/image114.jpg"/><Relationship Id="rId10" Type="http://schemas.openxmlformats.org/officeDocument/2006/relationships/image" Target="../media/image118.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17.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 Id="rId5" Type="http://schemas.openxmlformats.org/officeDocument/2006/relationships/image" Target="../media/image123.jpg"/><Relationship Id="rId4" Type="http://schemas.openxmlformats.org/officeDocument/2006/relationships/image" Target="../media/image122.jpg"/></Relationships>
</file>

<file path=ppt/slides/_rels/slide16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090.png"/></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8.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5.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0.emf"/><Relationship Id="rId5" Type="http://schemas.openxmlformats.org/officeDocument/2006/relationships/package" Target="../embeddings/Microsoft_Excel_Worksheet2.xlsx"/><Relationship Id="rId4" Type="http://schemas.openxmlformats.org/officeDocument/2006/relationships/hyperlink" Target="http://www.math.usu.edu/~symanzik/teaching/2009_stat6560/RDataAndScripts/sharif_abbass_project1_challenger.csv"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2.emf"/><Relationship Id="rId5" Type="http://schemas.openxmlformats.org/officeDocument/2006/relationships/package" Target="../embeddings/Microsoft_Excel_Worksheet3.xlsx"/><Relationship Id="rId4" Type="http://schemas.openxmlformats.org/officeDocument/2006/relationships/hyperlink" Target="http://www.math.usu.edu/~symanzik/teaching/2009_stat6560/RDataAndScripts/sharif_abbass_project1_challenger.csv"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package" Target="../embeddings/Microsoft_Excel_Worksheet4.xlsx"/></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3.emf"/><Relationship Id="rId4" Type="http://schemas.openxmlformats.org/officeDocument/2006/relationships/package" Target="../embeddings/Microsoft_Excel_Worksheet5.xlsx"/></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6.emf"/><Relationship Id="rId4" Type="http://schemas.openxmlformats.org/officeDocument/2006/relationships/package" Target="../embeddings/Microsoft_Excel_Worksheet6.xlsx"/></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8.emf"/><Relationship Id="rId4" Type="http://schemas.openxmlformats.org/officeDocument/2006/relationships/package" Target="../embeddings/Microsoft_Excel_Worksheet7.xlsx"/></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STS-61-A" TargetMode="External"/><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hyperlink" Target="http://simharry3.deviantart.com/art/forked-lightning-237648254" TargetMode="External"/><Relationship Id="rId5" Type="http://schemas.openxmlformats.org/officeDocument/2006/relationships/image" Target="../media/image71.jpg"/><Relationship Id="rId4" Type="http://schemas.openxmlformats.org/officeDocument/2006/relationships/image" Target="../media/image70.emf"/></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72.emf"/><Relationship Id="rId4" Type="http://schemas.openxmlformats.org/officeDocument/2006/relationships/package" Target="../embeddings/Microsoft_Excel_Worksheet9.xlsx"/></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40.png"/><Relationship Id="rId4" Type="http://schemas.openxmlformats.org/officeDocument/2006/relationships/image" Target="../media/image81.emf"/></Relationships>
</file>

<file path=ppt/slides/_rels/slide99.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50.png"/><Relationship Id="rId4" Type="http://schemas.openxmlformats.org/officeDocument/2006/relationships/image" Target="../media/image8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7172"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r>
                          <a:rPr lang="en-US" b="0" i="1" smtClean="0">
                            <a:latin typeface="Cambria Math" panose="02040503050406030204" pitchFamily="18" charset="0"/>
                          </a:rPr>
                          <m:t>+</m:t>
                        </m:r>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484429</m:t>
                    </m:r>
                    <m:f>
                      <m:fPr>
                        <m:ctrlPr>
                          <a:rPr lang="en-US" i="1">
                            <a:latin typeface="Cambria Math" panose="02040503050406030204" pitchFamily="18" charset="0"/>
                          </a:rPr>
                        </m:ctrlPr>
                      </m:fPr>
                      <m:num>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16</m:t>
                        </m:r>
                        <m:r>
                          <a:rPr lang="en-US" i="1">
                            <a:latin typeface="Cambria Math" panose="02040503050406030204" pitchFamily="18" charset="0"/>
                          </a:rPr>
                          <m:t>+</m:t>
                        </m:r>
                        <m:r>
                          <a:rPr lang="en-US" i="1">
                            <a:latin typeface="Cambria Math" panose="02040503050406030204" pitchFamily="18" charset="0"/>
                          </a:rPr>
                          <m:t>14</m:t>
                        </m:r>
                        <m:r>
                          <a:rPr lang="en-US" i="1">
                            <a:latin typeface="Cambria Math" panose="02040503050406030204" pitchFamily="18" charset="0"/>
                          </a:rPr>
                          <m:t>+</m:t>
                        </m:r>
                        <m:r>
                          <a:rPr lang="en-US" i="1">
                            <a:latin typeface="Cambria Math" panose="02040503050406030204" pitchFamily="18" charset="0"/>
                          </a:rPr>
                          <m:t>20</m:t>
                        </m:r>
                      </m:den>
                    </m:f>
                    <m:r>
                      <a:rPr lang="en-US" b="0" i="1" smtClean="0">
                        <a:latin typeface="Cambria Math" panose="02040503050406030204" pitchFamily="18" charset="0"/>
                      </a:rPr>
                      <m:t>= .</m:t>
                    </m:r>
                    <m:r>
                      <a:rPr lang="en-US" b="0" i="1" smtClean="0">
                        <a:latin typeface="Cambria Math" panose="02040503050406030204" pitchFamily="18" charset="0"/>
                      </a:rPr>
                      <m:t>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8196"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9220"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120</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121</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124</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125</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126</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127</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129</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21898C56-CD52-409E-9AB8-51EFF7957CC9}"/>
              </a:ext>
            </a:extLst>
          </p:cNvPr>
          <p:cNvPicPr>
            <a:picLocks noChangeAspect="1"/>
          </p:cNvPicPr>
          <p:nvPr/>
        </p:nvPicPr>
        <p:blipFill>
          <a:blip r:embed="rId2"/>
          <a:stretch>
            <a:fillRect/>
          </a:stretch>
        </p:blipFill>
        <p:spPr>
          <a:xfrm>
            <a:off x="1394749" y="1905978"/>
            <a:ext cx="9402501" cy="4116984"/>
          </a:xfrm>
          <a:prstGeom prst="rect">
            <a:avLst/>
          </a:prstGeom>
        </p:spPr>
      </p:pic>
    </p:spTree>
    <p:extLst>
      <p:ext uri="{BB962C8B-B14F-4D97-AF65-F5344CB8AC3E}">
        <p14:creationId xmlns:p14="http://schemas.microsoft.com/office/powerpoint/2010/main" val="262122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CEC4D6FE-792E-4997-AA04-66A0908AEB14}"/>
              </a:ext>
            </a:extLst>
          </p:cNvPr>
          <p:cNvPicPr>
            <a:picLocks noChangeAspect="1"/>
          </p:cNvPicPr>
          <p:nvPr/>
        </p:nvPicPr>
        <p:blipFill>
          <a:blip r:embed="rId2"/>
          <a:stretch>
            <a:fillRect/>
          </a:stretch>
        </p:blipFill>
        <p:spPr>
          <a:xfrm>
            <a:off x="1425466" y="1649393"/>
            <a:ext cx="9341067" cy="4239744"/>
          </a:xfrm>
          <a:prstGeom prst="rect">
            <a:avLst/>
          </a:prstGeom>
        </p:spPr>
      </p:pic>
    </p:spTree>
    <p:extLst>
      <p:ext uri="{BB962C8B-B14F-4D97-AF65-F5344CB8AC3E}">
        <p14:creationId xmlns:p14="http://schemas.microsoft.com/office/powerpoint/2010/main" val="7647847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154</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a:xfrm>
            <a:off x="521207" y="448056"/>
            <a:ext cx="8015122" cy="640080"/>
          </a:xfrm>
        </p:spPr>
        <p:txBody>
          <a:bodyPr>
            <a:normAutofit/>
          </a:bodyPr>
          <a:lstStyle/>
          <a:p>
            <a:r>
              <a:rPr lang="en-US" dirty="0"/>
              <a:t>Great Books to Learn More About Machine Learning  </a:t>
            </a:r>
          </a:p>
        </p:txBody>
      </p:sp>
      <p:pic>
        <p:nvPicPr>
          <p:cNvPr id="9" name="Picture 8" descr="A close up of a frog&#10;&#10;Description automatically generated">
            <a:extLst>
              <a:ext uri="{FF2B5EF4-FFF2-40B4-BE49-F238E27FC236}">
                <a16:creationId xmlns:a16="http://schemas.microsoft.com/office/drawing/2014/main" id="{E636680A-8257-4EDA-913A-65D66F41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46" y="2013995"/>
            <a:ext cx="2037661" cy="2668748"/>
          </a:xfrm>
          <a:prstGeom prst="rect">
            <a:avLst/>
          </a:prstGeom>
        </p:spPr>
      </p:pic>
      <p:pic>
        <p:nvPicPr>
          <p:cNvPr id="12" name="Picture 11" descr="A close up of a bird&#10;&#10;Description automatically generated">
            <a:extLst>
              <a:ext uri="{FF2B5EF4-FFF2-40B4-BE49-F238E27FC236}">
                <a16:creationId xmlns:a16="http://schemas.microsoft.com/office/drawing/2014/main" id="{D334FBA6-1B8A-4E49-9ED7-27837A65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564" y="2013995"/>
            <a:ext cx="2037661" cy="2668748"/>
          </a:xfrm>
          <a:prstGeom prst="rect">
            <a:avLst/>
          </a:prstGeom>
        </p:spPr>
      </p:pic>
      <p:pic>
        <p:nvPicPr>
          <p:cNvPr id="15" name="Picture 14" descr="A close up of an animal&#10;&#10;Description automatically generated">
            <a:extLst>
              <a:ext uri="{FF2B5EF4-FFF2-40B4-BE49-F238E27FC236}">
                <a16:creationId xmlns:a16="http://schemas.microsoft.com/office/drawing/2014/main" id="{7061401B-5727-4C3B-8A21-70AAC05D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00" y="2013995"/>
            <a:ext cx="2037661" cy="2668748"/>
          </a:xfrm>
          <a:prstGeom prst="rect">
            <a:avLst/>
          </a:prstGeom>
        </p:spPr>
      </p:pic>
      <p:pic>
        <p:nvPicPr>
          <p:cNvPr id="17" name="Picture 16" descr="A close up of an animal&#10;&#10;Description automatically generated">
            <a:extLst>
              <a:ext uri="{FF2B5EF4-FFF2-40B4-BE49-F238E27FC236}">
                <a16:creationId xmlns:a16="http://schemas.microsoft.com/office/drawing/2014/main" id="{6176F9E3-8618-482C-AB49-6E4EBD8D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82" y="2013995"/>
            <a:ext cx="2037662" cy="2668749"/>
          </a:xfrm>
          <a:prstGeom prst="rect">
            <a:avLst/>
          </a:prstGeom>
        </p:spPr>
      </p:pic>
    </p:spTree>
    <p:extLst>
      <p:ext uri="{BB962C8B-B14F-4D97-AF65-F5344CB8AC3E}">
        <p14:creationId xmlns:p14="http://schemas.microsoft.com/office/powerpoint/2010/main" val="28577039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28"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100" dirty="0"/>
              <a:t>We are not going to focus too much on validating and analyzing machine learning models, but we should at least mention overfitting. </a:t>
            </a:r>
          </a:p>
          <a:p>
            <a:pPr>
              <a:spcAft>
                <a:spcPts val="2000"/>
              </a:spcAft>
            </a:pPr>
            <a:r>
              <a:rPr lang="en-US" sz="1100" b="1" dirty="0">
                <a:solidFill>
                  <a:srgbClr val="C00000"/>
                </a:solidFill>
              </a:rPr>
              <a:t>Overfitting</a:t>
            </a:r>
            <a:r>
              <a:rPr lang="en-US" sz="1100"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sz="1100" dirty="0"/>
              <a:t>This can be due to many factors, but a common cause is the sampled data does not represent the larger population and more data is needed. </a:t>
            </a:r>
          </a:p>
          <a:p>
            <a:pPr marL="285750" indent="-285750">
              <a:spcAft>
                <a:spcPts val="2000"/>
              </a:spcAft>
              <a:buFont typeface="Arial" panose="020B0604020202020204" pitchFamily="34" charset="0"/>
              <a:buChar char="•"/>
            </a:pPr>
            <a:r>
              <a:rPr lang="en-US" sz="1100" dirty="0"/>
              <a:t>The red line has high </a:t>
            </a:r>
            <a:r>
              <a:rPr lang="en-US" sz="1100" b="1" dirty="0">
                <a:solidFill>
                  <a:srgbClr val="C00000"/>
                </a:solidFill>
              </a:rPr>
              <a:t>variance</a:t>
            </a:r>
            <a:r>
              <a:rPr lang="en-US" sz="1100" dirty="0"/>
              <a:t>, meaning its predictions are sensitive to outliers and therefore can vary greatly. </a:t>
            </a:r>
          </a:p>
          <a:p>
            <a:pPr marL="285750" indent="-285750">
              <a:spcAft>
                <a:spcPts val="2000"/>
              </a:spcAft>
              <a:buFont typeface="Arial" panose="020B0604020202020204" pitchFamily="34" charset="0"/>
              <a:buChar char="•"/>
            </a:pPr>
            <a:r>
              <a:rPr lang="en-US" sz="1100" dirty="0"/>
              <a:t>The blue line has high </a:t>
            </a:r>
            <a:r>
              <a:rPr lang="en-US" sz="1100" b="1" dirty="0">
                <a:solidFill>
                  <a:srgbClr val="C00000"/>
                </a:solidFill>
              </a:rPr>
              <a:t>bias</a:t>
            </a:r>
            <a:r>
              <a:rPr lang="en-US" sz="1100" dirty="0"/>
              <a:t>, meaning the model is less sensitive to outliers because it prioritizes a method (maintaining a straight line) rather than bend and respond to variance.</a:t>
            </a:r>
          </a:p>
          <a:p>
            <a:pPr>
              <a:spcAft>
                <a:spcPts val="2000"/>
              </a:spcAft>
            </a:pPr>
            <a:r>
              <a:rPr lang="en-US" sz="11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70000" lnSpcReduction="20000"/>
          </a:bodyPr>
          <a:lstStyle/>
          <a:p>
            <a:pPr>
              <a:spcAft>
                <a:spcPts val="2000"/>
              </a:spcAft>
            </a:pPr>
            <a:r>
              <a:rPr lang="en-US" b="1" dirty="0"/>
              <a:t>Normalization is another topic we do not have time to explore deeply in this 4-hour class but should at least get mentioned. </a:t>
            </a:r>
          </a:p>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261993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(1−(</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(3−(</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5</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b="0" i="1" dirty="0" smtClean="0">
                            <a:solidFill>
                              <a:srgbClr val="FF0000"/>
                            </a:solidFill>
                            <a:latin typeface="Cambria Math" panose="02040503050406030204" pitchFamily="18" charset="0"/>
                          </a:rPr>
                          <m:t>7</m:t>
                        </m:r>
                        <m:r>
                          <a:rPr lang="en-US" sz="1600" i="1" dirty="0">
                            <a:solidFill>
                              <a:srgbClr val="FF0000"/>
                            </a:solidFill>
                            <a:latin typeface="Cambria Math" panose="02040503050406030204" pitchFamily="18" charset="0"/>
                          </a:rPr>
                          <m:t>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FE87F5B6-C34B-48B3-B6FD-56A7FFA7C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3.17 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=0.69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num>
                        <m:den>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52"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Kind Of Similar –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7 O-Ring failures from 24 launches and the temperature (shown to the right). </a:t>
            </a:r>
          </a:p>
          <a:p>
            <a:r>
              <a:rPr lang="en-US" dirty="0"/>
              <a:t>The consensus from other parties is there is no correlation between number of failures and temperature. </a:t>
            </a:r>
          </a:p>
          <a:p>
            <a:r>
              <a:rPr lang="en-US" dirty="0"/>
              <a:t>Is this assessment correct?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4"/>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spid="_x0000_s10243" name="Worksheet" r:id="rId5" imgW="1904861" imgH="1533551" progId="Excel.Sheet.12">
                  <p:embed/>
                </p:oleObj>
              </mc:Choice>
              <mc:Fallback>
                <p:oleObj name="Worksheet" r:id="rId5"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6"/>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631959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a:t>
            </a:r>
            <a:r>
              <a:rPr lang="en-US" b="1" u="sng" dirty="0">
                <a:solidFill>
                  <a:srgbClr val="FF0000"/>
                </a:solidFill>
              </a:rPr>
              <a:t>7 O-Ring failures </a:t>
            </a:r>
            <a:r>
              <a:rPr lang="en-US" dirty="0"/>
              <a:t>from </a:t>
            </a:r>
            <a:r>
              <a:rPr lang="en-US" b="1" u="sng" dirty="0">
                <a:solidFill>
                  <a:srgbClr val="FF0000"/>
                </a:solidFill>
              </a:rPr>
              <a:t>24 launches </a:t>
            </a:r>
            <a:r>
              <a:rPr lang="en-US" dirty="0"/>
              <a:t>and the temperature (shown to the right). </a:t>
            </a:r>
          </a:p>
          <a:p>
            <a:r>
              <a:rPr lang="en-US" dirty="0"/>
              <a:t>The consensus from other parties is there is no correlation between number of failures and temperature. </a:t>
            </a:r>
          </a:p>
          <a:p>
            <a:r>
              <a:rPr lang="en-US" dirty="0"/>
              <a:t>Is this assessment correct? </a:t>
            </a:r>
            <a:r>
              <a:rPr lang="en-US" b="1" u="sng" dirty="0">
                <a:solidFill>
                  <a:srgbClr val="FF0000"/>
                </a:solidFill>
              </a:rPr>
              <a:t>Is anything missing</a:t>
            </a:r>
            <a:r>
              <a:rPr lang="en-US" dirty="0"/>
              <a: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4"/>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spid="_x0000_s11267" name="Worksheet" r:id="rId5" imgW="1904861" imgH="1533551" progId="Excel.Sheet.12">
                  <p:embed/>
                </p:oleObj>
              </mc:Choice>
              <mc:Fallback>
                <p:oleObj name="Worksheet" r:id="rId5"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6"/>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097909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797179" cy="3977640"/>
          </a:xfrm>
        </p:spPr>
        <p:txBody>
          <a:bodyPr/>
          <a:lstStyle/>
          <a:p>
            <a:r>
              <a:rPr lang="en-US" dirty="0"/>
              <a:t>Notice that data from successful launches were not included, which may tell an entirely different story. </a:t>
            </a:r>
          </a:p>
          <a:p>
            <a:r>
              <a:rPr lang="en-US" dirty="0"/>
              <a:t>What are your thoughts now? Is there a correlation? Is there a model that can be used to predict risk?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3576D720-AF15-4BC3-9CE1-72C90556157B}"/>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spid="_x0000_s12291" name="Worksheet" r:id="rId4" imgW="1904861" imgH="4581551" progId="Excel.Sheet.12">
                  <p:embed/>
                </p:oleObj>
              </mc:Choice>
              <mc:Fallback>
                <p:oleObj name="Worksheet" r:id="rId4" imgW="1904861" imgH="4581551" progId="Excel.Sheet.12">
                  <p:embed/>
                  <p:pic>
                    <p:nvPicPr>
                      <p:cNvPr id="5" name="Object 4">
                        <a:extLst>
                          <a:ext uri="{FF2B5EF4-FFF2-40B4-BE49-F238E27FC236}">
                            <a16:creationId xmlns:a16="http://schemas.microsoft.com/office/drawing/2014/main" id="{3576D720-AF15-4BC3-9CE1-72C90556157B}"/>
                          </a:ext>
                        </a:extLst>
                      </p:cNvPr>
                      <p:cNvPicPr/>
                      <p:nvPr/>
                    </p:nvPicPr>
                    <p:blipFill>
                      <a:blip r:embed="rId5"/>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2830436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337305" cy="3977640"/>
          </a:xfrm>
        </p:spPr>
        <p:txBody>
          <a:bodyPr/>
          <a:lstStyle/>
          <a:p>
            <a:r>
              <a:rPr lang="en-US" dirty="0"/>
              <a:t>You can try to apply a linear regression here, and while it does show a trend it is a little awkward especially since our data is sparse. </a:t>
            </a:r>
          </a:p>
          <a:p>
            <a:r>
              <a:rPr lang="en-US" dirty="0"/>
              <a:t>Should we transform our data somehow? Are there any other models we can try?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73A0EBCE-AACF-43D9-A7F1-278CB7F052B4}"/>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spid="_x0000_s13315" name="Worksheet" r:id="rId4" imgW="1904861" imgH="4581551" progId="Excel.Sheet.12">
                  <p:embed/>
                </p:oleObj>
              </mc:Choice>
              <mc:Fallback>
                <p:oleObj name="Worksheet" r:id="rId4" imgW="1904861" imgH="4581551" progId="Excel.Sheet.12">
                  <p:embed/>
                  <p:pic>
                    <p:nvPicPr>
                      <p:cNvPr id="6" name="Object 5">
                        <a:extLst>
                          <a:ext uri="{FF2B5EF4-FFF2-40B4-BE49-F238E27FC236}">
                            <a16:creationId xmlns:a16="http://schemas.microsoft.com/office/drawing/2014/main" id="{73A0EBCE-AACF-43D9-A7F1-278CB7F052B4}"/>
                          </a:ext>
                        </a:extLst>
                      </p:cNvPr>
                      <p:cNvPicPr/>
                      <p:nvPr/>
                    </p:nvPicPr>
                    <p:blipFill>
                      <a:blip r:embed="rId5"/>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3483144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9C16-D260-4790-A324-F6BE3FB7D9B7}"/>
              </a:ext>
            </a:extLst>
          </p:cNvPr>
          <p:cNvSpPr>
            <a:spLocks noGrp="1"/>
          </p:cNvSpPr>
          <p:nvPr>
            <p:ph type="title"/>
          </p:nvPr>
        </p:nvSpPr>
        <p:spPr/>
        <p:txBody>
          <a:bodyPr/>
          <a:lstStyle/>
          <a:p>
            <a:r>
              <a:rPr lang="en-US" dirty="0"/>
              <a:t>Linear Regression Source Code </a:t>
            </a:r>
          </a:p>
        </p:txBody>
      </p:sp>
      <p:sp>
        <p:nvSpPr>
          <p:cNvPr id="4" name="Rectangle 1">
            <a:extLst>
              <a:ext uri="{FF2B5EF4-FFF2-40B4-BE49-F238E27FC236}">
                <a16:creationId xmlns:a16="http://schemas.microsoft.com/office/drawing/2014/main" id="{FCE17493-BDD7-442E-B84E-89AB6C0C874C}"/>
              </a:ext>
            </a:extLst>
          </p:cNvPr>
          <p:cNvSpPr>
            <a:spLocks noChangeArrowheads="1"/>
          </p:cNvSpPr>
          <p:nvPr/>
        </p:nvSpPr>
        <p:spPr bwMode="auto">
          <a:xfrm>
            <a:off x="2217238" y="1676946"/>
            <a:ext cx="7298238"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a:ln>
                  <a:noFill/>
                </a:ln>
                <a:solidFill>
                  <a:srgbClr val="000000"/>
                </a:solidFill>
                <a:effectLst/>
                <a:latin typeface="Consolas" panose="020B0609020204030204" pitchFamily="49" charset="0"/>
              </a:rPr>
              <a:t>pandas </a:t>
            </a:r>
            <a:r>
              <a:rPr kumimoji="0" lang="en-US" altLang="en-US" sz="1050" b="1" i="0" u="none" strike="noStrike" cap="none" normalizeH="0" baseline="0" dirty="0">
                <a:ln>
                  <a:noFill/>
                </a:ln>
                <a:solidFill>
                  <a:srgbClr val="000080"/>
                </a:solidFill>
                <a:effectLst/>
                <a:latin typeface="Consolas" panose="020B0609020204030204" pitchFamily="49" charset="0"/>
              </a:rPr>
              <a:t>as </a:t>
            </a:r>
            <a:r>
              <a:rPr kumimoji="0" lang="en-US" altLang="en-US" sz="1050" b="0" i="0" u="none" strike="noStrike" cap="none" normalizeH="0" baseline="0" dirty="0">
                <a:ln>
                  <a:noFill/>
                </a:ln>
                <a:solidFill>
                  <a:srgbClr val="000000"/>
                </a:solidFill>
                <a:effectLst/>
                <a:latin typeface="Consolas" panose="020B0609020204030204" pitchFamily="49" charset="0"/>
              </a:rPr>
              <a:t>pd</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from </a:t>
            </a:r>
            <a:r>
              <a:rPr kumimoji="0" lang="en-US" altLang="en-US" sz="105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Learn more: https://scikit-learn.org/stable/modules/generated/sklearn.linear_model.LinearRegression.html</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Import points</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df = </a:t>
            </a:r>
            <a:r>
              <a:rPr kumimoji="0" lang="en-US" altLang="en-US" sz="1050" b="0" i="0" u="none" strike="noStrike" cap="none" normalizeH="0" baseline="0" dirty="0" err="1">
                <a:ln>
                  <a:noFill/>
                </a:ln>
                <a:solidFill>
                  <a:srgbClr val="000000"/>
                </a:solidFill>
                <a:effectLst/>
                <a:latin typeface="Consolas" panose="020B0609020204030204" pitchFamily="49" charset="0"/>
              </a:rPr>
              <a:t>pd.read_csv</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'https://bit.ly/2DgjTk5'</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660099"/>
                </a:solidFill>
                <a:effectLst/>
                <a:latin typeface="Consolas" panose="020B0609020204030204" pitchFamily="49" charset="0"/>
              </a:rPr>
              <a:t>delimiter</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X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Y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Plain ordinary least squares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fit =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r>
              <a:rPr kumimoji="0" lang="en-US" altLang="en-US" sz="1050" b="0" i="0" u="none" strike="noStrike" cap="none" normalizeH="0" baseline="0" dirty="0">
                <a:ln>
                  <a:noFill/>
                </a:ln>
                <a:solidFill>
                  <a:srgbClr val="000000"/>
                </a:solidFill>
                <a:effectLst/>
                <a:latin typeface="Consolas" panose="020B0609020204030204" pitchFamily="49" charset="0"/>
              </a:rPr>
              <a:t>().fit(X, Y)</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"m = {0}"</a:t>
            </a:r>
            <a:r>
              <a:rPr kumimoji="0" lang="en-US" altLang="en-US" sz="1050" b="0" i="0" u="none" strike="noStrike" cap="none" normalizeH="0" baseline="0" dirty="0">
                <a:ln>
                  <a:noFill/>
                </a:ln>
                <a:solidFill>
                  <a:srgbClr val="000000"/>
                </a:solidFill>
                <a:effectLst/>
                <a:latin typeface="Consolas" panose="020B0609020204030204" pitchFamily="49" charset="0"/>
              </a:rPr>
              <a:t>.format(fit.</a:t>
            </a:r>
            <a:r>
              <a:rPr kumimoji="0" lang="en-US" altLang="en-US" sz="1050" b="0" i="0" u="none" strike="noStrike" cap="none" normalizeH="0" baseline="0" dirty="0" err="1">
                <a:ln>
                  <a:noFill/>
                </a:ln>
                <a:solidFill>
                  <a:srgbClr val="000000"/>
                </a:solidFill>
                <a:effectLst/>
                <a:latin typeface="Consolas" panose="020B0609020204030204" pitchFamily="49" charset="0"/>
              </a:rPr>
              <a:t>coef</a:t>
            </a:r>
            <a:r>
              <a:rPr kumimoji="0" lang="en-US" altLang="en-US" sz="1050" b="0" i="0" u="none" strike="noStrike" cap="none" normalizeH="0" baseline="0" dirty="0">
                <a:ln>
                  <a:noFill/>
                </a:ln>
                <a:solidFill>
                  <a:srgbClr val="000000"/>
                </a:solidFill>
                <a:effectLst/>
                <a:latin typeface="Consolas" panose="020B0609020204030204" pitchFamily="49" charset="0"/>
              </a:rPr>
              <a:t>_.flatten()))</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"b = {0}"</a:t>
            </a:r>
            <a:r>
              <a:rPr kumimoji="0" lang="en-US" altLang="en-US" sz="1050" b="0" i="0" u="none" strike="noStrike" cap="none" normalizeH="0" baseline="0" dirty="0">
                <a:ln>
                  <a:noFill/>
                </a:ln>
                <a:solidFill>
                  <a:srgbClr val="000000"/>
                </a:solidFill>
                <a:effectLst/>
                <a:latin typeface="Consolas" panose="020B0609020204030204" pitchFamily="49" charset="0"/>
              </a:rPr>
              <a:t>.format(</a:t>
            </a:r>
            <a:r>
              <a:rPr kumimoji="0" lang="en-US" altLang="en-US" sz="1050" b="0" i="0" u="none" strike="noStrike" cap="none" normalizeH="0" baseline="0" dirty="0" err="1">
                <a:ln>
                  <a:noFill/>
                </a:ln>
                <a:solidFill>
                  <a:srgbClr val="000000"/>
                </a:solidFill>
                <a:effectLst/>
                <a:latin typeface="Consolas" panose="020B0609020204030204" pitchFamily="49" charset="0"/>
              </a:rPr>
              <a:t>fit.intercept_.flatten</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1329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21207" y="1514475"/>
            <a:ext cx="4428210" cy="3977640"/>
          </a:xfrm>
        </p:spPr>
        <p:txBody>
          <a:bodyPr>
            <a:normAutofit fontScale="92500" lnSpcReduction="20000"/>
          </a:bodyPr>
          <a:lstStyle/>
          <a:p>
            <a:r>
              <a:rPr lang="en-US" dirty="0"/>
              <a:t>What if we converted the data to be binary, showing whether a failure occurred or not occurred, by separating each instance into its own record?</a:t>
            </a:r>
          </a:p>
          <a:p>
            <a:r>
              <a:rPr lang="en-US" dirty="0"/>
              <a:t>This reduces the domain of output variables to “0” and “1” creating a binary model. </a:t>
            </a:r>
          </a:p>
          <a:p>
            <a:r>
              <a:rPr lang="en-US" dirty="0"/>
              <a:t>Is a story now becoming clear? What model can we use to predict probability of failure at a given temperature?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spid="_x0000_s14339" name="Worksheet" r:id="rId4" imgW="1904861" imgH="4962343" progId="Excel.Sheet.12">
                  <p:embed/>
                </p:oleObj>
              </mc:Choice>
              <mc:Fallback>
                <p:oleObj name="Worksheet" r:id="rId4"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5"/>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876188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428210" cy="5041392"/>
          </a:xfrm>
        </p:spPr>
        <p:txBody>
          <a:bodyPr>
            <a:normAutofit/>
          </a:bodyPr>
          <a:lstStyle/>
          <a:p>
            <a:r>
              <a:rPr lang="en-US" dirty="0"/>
              <a:t>Logistic regression might be the best way to model this risk. </a:t>
            </a:r>
          </a:p>
          <a:p>
            <a:r>
              <a:rPr lang="en-US" dirty="0"/>
              <a:t>Even though we lack freezing temperature data, the logistic regression points to a high probability of risk for O-ring failure.</a:t>
            </a:r>
          </a:p>
          <a:p>
            <a:r>
              <a:rPr lang="en-US" dirty="0"/>
              <a:t>If our launch is going to happen in freezing temperatures, this does not bode well.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spid="_x0000_s15363" name="Worksheet" r:id="rId4" imgW="1904861" imgH="4962343" progId="Excel.Sheet.12">
                  <p:embed/>
                </p:oleObj>
              </mc:Choice>
              <mc:Fallback>
                <p:oleObj name="Worksheet" r:id="rId4"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5"/>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3922168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4" y="1435608"/>
            <a:ext cx="6385347" cy="4974336"/>
          </a:xfrm>
        </p:spPr>
        <p:txBody>
          <a:bodyPr>
            <a:normAutofit fontScale="92500"/>
          </a:bodyPr>
          <a:lstStyle/>
          <a:p>
            <a:r>
              <a:rPr lang="en-US" dirty="0"/>
              <a:t>This is exactly what happened to the space shuttle Challenger on January 28, 1986, and if you already have not figured out already, we are doing the analysis. </a:t>
            </a:r>
          </a:p>
          <a:p>
            <a:r>
              <a:rPr lang="en-US" dirty="0"/>
              <a:t>Through a series of unfortunate events, only partial data was accessible and omitted non-failure data, which showed a correlation with temperature and O-ring failure. </a:t>
            </a:r>
          </a:p>
          <a:p>
            <a:r>
              <a:rPr lang="en-US" dirty="0"/>
              <a:t>The analysis we just did should have happened before the accident, but unfortunately it occurred afterwards. </a:t>
            </a:r>
          </a:p>
          <a:p>
            <a:r>
              <a:rPr lang="en-US" dirty="0"/>
              <a:t>We will learn later about how biases, class imbalance, and broken data can derail machine learning and statistical models. </a:t>
            </a:r>
          </a:p>
          <a:p>
            <a:endParaRPr lang="en-US" dirty="0"/>
          </a:p>
        </p:txBody>
      </p:sp>
      <p:pic>
        <p:nvPicPr>
          <p:cNvPr id="6" name="Picture 5" descr="A picture containing smoke, weapon, transport, dark&#10;&#10;Description automatically generated">
            <a:extLst>
              <a:ext uri="{FF2B5EF4-FFF2-40B4-BE49-F238E27FC236}">
                <a16:creationId xmlns:a16="http://schemas.microsoft.com/office/drawing/2014/main" id="{FA95F23F-305E-4A68-9084-254424216E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55328" y="1328224"/>
            <a:ext cx="4190746" cy="3409544"/>
          </a:xfrm>
          <a:prstGeom prst="rect">
            <a:avLst/>
          </a:prstGeom>
        </p:spPr>
      </p:pic>
      <p:sp>
        <p:nvSpPr>
          <p:cNvPr id="7" name="TextBox 6">
            <a:extLst>
              <a:ext uri="{FF2B5EF4-FFF2-40B4-BE49-F238E27FC236}">
                <a16:creationId xmlns:a16="http://schemas.microsoft.com/office/drawing/2014/main" id="{399FE4AF-DF98-4118-AB3C-3D0F1AF0FB33}"/>
              </a:ext>
            </a:extLst>
          </p:cNvPr>
          <p:cNvSpPr txBox="1"/>
          <p:nvPr/>
        </p:nvSpPr>
        <p:spPr>
          <a:xfrm>
            <a:off x="9023606" y="4807881"/>
            <a:ext cx="2628900" cy="1200329"/>
          </a:xfrm>
          <a:prstGeom prst="rect">
            <a:avLst/>
          </a:prstGeom>
        </p:spPr>
        <p:txBody>
          <a:bodyPr vert="horz" wrap="square" lIns="91440" tIns="45720" rIns="91440" bIns="45720" rtlCol="0">
            <a:spAutoFit/>
          </a:bodyPr>
          <a:lstStyle/>
          <a:p>
            <a:r>
              <a:rPr lang="en-US" sz="1200" i="1" dirty="0"/>
              <a:t>The space shuttle Challenger just moments before disaster on January 28, 1986 (above) and Richard Feynman famously demonstrating O-ring failure with a glass of ice water (left). </a:t>
            </a:r>
          </a:p>
        </p:txBody>
      </p:sp>
      <p:pic>
        <p:nvPicPr>
          <p:cNvPr id="10244" name="Picture 4" descr="The Scientific Odyssey | Richard feynman, Challenger explosion, Condensed  matter physics">
            <a:extLst>
              <a:ext uri="{FF2B5EF4-FFF2-40B4-BE49-F238E27FC236}">
                <a16:creationId xmlns:a16="http://schemas.microsoft.com/office/drawing/2014/main" id="{580B9447-B8A7-4EC7-8B9C-71A3F1C50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401" y="3205843"/>
            <a:ext cx="1924528" cy="265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7294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8B1B-4D09-4412-BD27-F88326FB8174}"/>
              </a:ext>
            </a:extLst>
          </p:cNvPr>
          <p:cNvSpPr>
            <a:spLocks noGrp="1"/>
          </p:cNvSpPr>
          <p:nvPr>
            <p:ph type="title"/>
          </p:nvPr>
        </p:nvSpPr>
        <p:spPr>
          <a:xfrm>
            <a:off x="521207" y="448056"/>
            <a:ext cx="10045193" cy="640080"/>
          </a:xfrm>
        </p:spPr>
        <p:txBody>
          <a:bodyPr>
            <a:normAutofit/>
          </a:bodyPr>
          <a:lstStyle/>
          <a:p>
            <a:r>
              <a:rPr lang="en-US" dirty="0"/>
              <a:t>Space Shuttle Challenger: Logistic Regression Source Code</a:t>
            </a:r>
          </a:p>
        </p:txBody>
      </p:sp>
      <p:sp>
        <p:nvSpPr>
          <p:cNvPr id="4" name="Rectangle 1">
            <a:extLst>
              <a:ext uri="{FF2B5EF4-FFF2-40B4-BE49-F238E27FC236}">
                <a16:creationId xmlns:a16="http://schemas.microsoft.com/office/drawing/2014/main" id="{F2CF1911-3123-4CD2-9C42-40BE2594A0E7}"/>
              </a:ext>
            </a:extLst>
          </p:cNvPr>
          <p:cNvSpPr>
            <a:spLocks noChangeArrowheads="1"/>
          </p:cNvSpPr>
          <p:nvPr/>
        </p:nvSpPr>
        <p:spPr bwMode="auto">
          <a:xfrm>
            <a:off x="2413689" y="1440072"/>
            <a:ext cx="7364622"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go</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Load the data</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i="0" u="none" strike="noStrike" cap="none" normalizeH="0" baseline="0" dirty="0">
                <a:ln>
                  <a:noFill/>
                </a:ln>
                <a:solidFill>
                  <a:srgbClr val="008080"/>
                </a:solidFill>
                <a:effectLst/>
                <a:latin typeface="Consolas" panose="020B0609020204030204" pitchFamily="49" charset="0"/>
              </a:rPr>
              <a:t>https://bit.ly/2DgjTk5</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delimiter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Duplicate and convert records to have binary outcomes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df.index.repeat</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])].append(df[df[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X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Y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model =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model.fit</a:t>
            </a:r>
            <a:r>
              <a:rPr kumimoji="0" lang="en-US" altLang="en-US" sz="900" b="0" i="0" u="none" strike="noStrike" cap="none" normalizeH="0" baseline="0" dirty="0">
                <a:ln>
                  <a:noFill/>
                </a:ln>
                <a:solidFill>
                  <a:srgbClr val="000000"/>
                </a:solidFill>
                <a:effectLst/>
                <a:latin typeface="Consolas" panose="020B0609020204030204" pitchFamily="49" charset="0"/>
              </a:rPr>
              <a:t>(X, Y)</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 = {0}"</a:t>
            </a:r>
            <a:r>
              <a:rPr kumimoji="0" lang="en-US" altLang="en-US" sz="900" b="0" i="0" u="none" strike="noStrike" cap="none" normalizeH="0" baseline="0" dirty="0">
                <a:ln>
                  <a:noFill/>
                </a:ln>
                <a:solidFill>
                  <a:srgbClr val="000000"/>
                </a:solidFill>
                <a:effectLst/>
                <a:latin typeface="Consolas" panose="020B0609020204030204" pitchFamily="49" charset="0"/>
              </a:rPr>
              <a:t>.format(model.</a:t>
            </a:r>
            <a:r>
              <a:rPr kumimoji="0" lang="en-US" altLang="en-US" sz="900" b="0" i="0" u="none" strike="noStrike" cap="none" normalizeH="0" baseline="0" dirty="0" err="1">
                <a:ln>
                  <a:noFill/>
                </a:ln>
                <a:solidFill>
                  <a:srgbClr val="000000"/>
                </a:solidFill>
                <a:effectLst/>
                <a:latin typeface="Consolas" panose="020B0609020204030204" pitchFamily="49" charset="0"/>
              </a:rPr>
              <a:t>coef</a:t>
            </a:r>
            <a:r>
              <a:rPr kumimoji="0" lang="en-US" altLang="en-US" sz="900" b="0" i="0" u="none" strike="noStrike" cap="none" normalizeH="0" baseline="0" dirty="0">
                <a:ln>
                  <a:noFill/>
                </a:ln>
                <a:solidFill>
                  <a:srgbClr val="000000"/>
                </a:solidFill>
                <a:effectLst/>
                <a:latin typeface="Consolas" panose="020B0609020204030204" pitchFamily="49" charset="0"/>
              </a:rPr>
              <a:t>_.flatten()))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"b = {0}"</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model.intercept_.flatten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Plot results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go.Figure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"temperature"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'markers'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"Observations"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model.predict_proba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).reshape(-</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'lines'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'Logistic 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0878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1899603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3146128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3076"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4100"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5124"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6148"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7921</TotalTime>
  <Words>10936</Words>
  <Application>Microsoft Office PowerPoint</Application>
  <PresentationFormat>Widescreen</PresentationFormat>
  <Paragraphs>1259</Paragraphs>
  <Slides>165</Slides>
  <Notes>10</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165</vt:i4>
      </vt:variant>
    </vt:vector>
  </HeadingPairs>
  <TitlesOfParts>
    <vt:vector size="179"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Simple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A Note About Normalization</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Kind Of Similar – Fitting a Probability Distribution</vt:lpstr>
      <vt:lpstr>Exercise: “There’s No Correlation”</vt:lpstr>
      <vt:lpstr>Exercise: “There’s No Correlation”</vt:lpstr>
      <vt:lpstr>Exercise: “There’s No Correlation”</vt:lpstr>
      <vt:lpstr>Exercise: “There’s No Correlation”</vt:lpstr>
      <vt:lpstr>Linear Regression Source Code </vt:lpstr>
      <vt:lpstr>Exercise: “There’s No Correlation”</vt:lpstr>
      <vt:lpstr>Exercise: “There’s No Correlation”</vt:lpstr>
      <vt:lpstr>Exercise: “There’s No Correlation”</vt:lpstr>
      <vt:lpstr>Space Shuttle Challenger: Logistic Regression Source Code</vt:lpstr>
      <vt:lpstr>Quiz Time!</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PowerPoint Presentation</vt:lpstr>
      <vt:lpstr>Section VII Going Forward</vt:lpstr>
      <vt:lpstr>Final Thoughts</vt:lpstr>
      <vt:lpstr>Great Books to Learn More About Machine Learning  </vt:lpstr>
      <vt:lpstr>Continuing Your Journey</vt:lpstr>
      <vt:lpstr>Homework Assignments (Answers Are In “code” Folder)</vt:lpstr>
      <vt:lpstr>Homework #1</vt:lpstr>
      <vt:lpstr>Homework #2</vt:lpstr>
      <vt:lpstr>Homework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283</cp:revision>
  <dcterms:created xsi:type="dcterms:W3CDTF">2019-03-03T21:22:54Z</dcterms:created>
  <dcterms:modified xsi:type="dcterms:W3CDTF">2020-10-23T13:06:51Z</dcterms:modified>
  <cp:version/>
</cp:coreProperties>
</file>